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914400"/>
            <a:ext cx="107899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4400">
                <a:solidFill>
                  <a:srgbClr val="FFFFFF"/>
                </a:solidFill>
              </a:defRPr>
            </a:pPr>
            <a:r>
              <a:t>AWS DevOps Portfolio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965960"/>
            <a:ext cx="969264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>
                <a:solidFill>
                  <a:srgbClr val="BFDBFE"/>
                </a:solidFill>
              </a:defRPr>
            </a:pPr>
            <a:r>
              <a:t>Cloud Migration | Kubernetes/EKS | ECS/Fargate | CI/CD | Monitoring | Backup | Runbooks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5394960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1800">
                <a:solidFill>
                  <a:srgbClr val="FFFFFF"/>
                </a:solidFill>
              </a:defRPr>
            </a:pPr>
            <a:r>
              <a:t>Saurabh Dindokar - Senior DevOps Engineer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84048"/>
            <a:ext cx="1115568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2800">
                <a:solidFill>
                  <a:srgbClr val="0F172A"/>
                </a:solidFill>
              </a:defRPr>
            </a:pPr>
            <a:r>
              <a:t>Professional Snapshot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352" y="1005840"/>
            <a:ext cx="1078992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475569"/>
                </a:solidFill>
              </a:defRPr>
            </a:pPr>
            <a:r>
              <a:t>5 years of DevOps and infrastructure experience with hands-on AWS delivery.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1554480"/>
            <a:ext cx="2560320" cy="1325880"/>
          </a:xfrm>
          <a:prstGeom prst="rect">
            <a:avLst/>
          </a:prstGeom>
          <a:solidFill>
            <a:srgbClr val="F8FAFC"/>
          </a:solidFill>
          <a:ln>
            <a:solidFill>
              <a:srgbClr val="CBD5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04671" y="1691639"/>
            <a:ext cx="2231136" cy="10515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1400">
                <a:solidFill>
                  <a:srgbClr val="00786E"/>
                </a:solidFill>
              </a:defRPr>
            </a:pPr>
            <a:r>
              <a:t>AWS</a:t>
            </a:r>
          </a:p>
          <a:p>
            <a:pPr>
              <a:defRPr sz="1100">
                <a:solidFill>
                  <a:srgbClr val="334155"/>
                </a:solidFill>
              </a:defRPr>
            </a:pPr>
            <a:r>
              <a:t>EKS, ECS/Fargate, EC2, S3, RDS, IAM, VPC, ALB, CloudWatch</a:t>
            </a:r>
          </a:p>
        </p:txBody>
      </p:sp>
      <p:sp>
        <p:nvSpPr>
          <p:cNvPr id="6" name="Rectangle 5"/>
          <p:cNvSpPr/>
          <p:nvPr/>
        </p:nvSpPr>
        <p:spPr>
          <a:xfrm>
            <a:off x="3429000" y="1554480"/>
            <a:ext cx="2560320" cy="1325880"/>
          </a:xfrm>
          <a:prstGeom prst="rect">
            <a:avLst/>
          </a:prstGeom>
          <a:solidFill>
            <a:srgbClr val="F8FAFC"/>
          </a:solidFill>
          <a:ln>
            <a:solidFill>
              <a:srgbClr val="CBD5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593592" y="1691639"/>
            <a:ext cx="2231136" cy="10515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1400">
                <a:solidFill>
                  <a:srgbClr val="00786E"/>
                </a:solidFill>
              </a:defRPr>
            </a:pPr>
            <a:r>
              <a:t>Containers</a:t>
            </a:r>
          </a:p>
          <a:p>
            <a:pPr>
              <a:defRPr sz="1100">
                <a:solidFill>
                  <a:srgbClr val="334155"/>
                </a:solidFill>
              </a:defRPr>
            </a:pPr>
            <a:r>
              <a:t>Docker, Kubernetes, ECR, health checks, manifests, deployment validation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6217920" y="1554480"/>
            <a:ext cx="2560320" cy="1325880"/>
          </a:xfrm>
          <a:prstGeom prst="rect">
            <a:avLst/>
          </a:prstGeom>
          <a:solidFill>
            <a:srgbClr val="F8FAFC"/>
          </a:solidFill>
          <a:ln>
            <a:solidFill>
              <a:srgbClr val="CBD5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382512" y="1691639"/>
            <a:ext cx="2231136" cy="10515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1400">
                <a:solidFill>
                  <a:srgbClr val="00786E"/>
                </a:solidFill>
              </a:defRPr>
            </a:pPr>
            <a:r>
              <a:t>CI/CD</a:t>
            </a:r>
          </a:p>
          <a:p>
            <a:pPr>
              <a:defRPr sz="1100">
                <a:solidFill>
                  <a:srgbClr val="334155"/>
                </a:solidFill>
              </a:defRPr>
            </a:pPr>
            <a:r>
              <a:t>Jenkins, AWS CodeBuild, CodePipeline, ArgoCD, GitOps release flow</a:t>
            </a:r>
          </a:p>
        </p:txBody>
      </p:sp>
      <p:sp>
        <p:nvSpPr>
          <p:cNvPr id="10" name="Rectangle 9"/>
          <p:cNvSpPr/>
          <p:nvPr/>
        </p:nvSpPr>
        <p:spPr>
          <a:xfrm>
            <a:off x="9006840" y="1554480"/>
            <a:ext cx="2560320" cy="1325880"/>
          </a:xfrm>
          <a:prstGeom prst="rect">
            <a:avLst/>
          </a:prstGeom>
          <a:solidFill>
            <a:srgbClr val="F8FAFC"/>
          </a:solidFill>
          <a:ln>
            <a:solidFill>
              <a:srgbClr val="CBD5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171432" y="1691639"/>
            <a:ext cx="2231136" cy="10515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1400">
                <a:solidFill>
                  <a:srgbClr val="00786E"/>
                </a:solidFill>
              </a:defRPr>
            </a:pPr>
            <a:r>
              <a:t>Operations</a:t>
            </a:r>
          </a:p>
          <a:p>
            <a:pPr>
              <a:defRPr sz="1100">
                <a:solidFill>
                  <a:srgbClr val="334155"/>
                </a:solidFill>
              </a:defRPr>
            </a:pPr>
            <a:r>
              <a:t>Monitoring, backup, rollback, runbooks, KT, production handover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7240" y="3337560"/>
            <a:ext cx="10607040" cy="1463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E293B"/>
                </a:solidFill>
              </a:defRPr>
            </a:pPr>
            <a:r>
              <a:t>Delivered cloud migration, deployment automation, and infrastructure operations across multiple public-safe project domains.</a:t>
            </a:r>
          </a:p>
          <a:p>
            <a:pPr>
              <a:spcAft>
                <a:spcPts val="800"/>
              </a:spcAft>
              <a:defRPr sz="1500">
                <a:solidFill>
                  <a:srgbClr val="1E293B"/>
                </a:solidFill>
              </a:defRPr>
            </a:pPr>
            <a:r>
              <a:t>Focused on reliable delivery: health checks, deployment validation, monitoring visibility, backup planning, and documented handover.</a:t>
            </a:r>
          </a:p>
          <a:p>
            <a:pPr>
              <a:spcAft>
                <a:spcPts val="800"/>
              </a:spcAft>
              <a:defRPr sz="1500">
                <a:solidFill>
                  <a:srgbClr val="1E293B"/>
                </a:solidFill>
              </a:defRPr>
            </a:pPr>
            <a:r>
              <a:t>AWS Certified Solutions Architect - Associate.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00800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64748B"/>
                </a:solidFill>
              </a:defRPr>
            </a:pPr>
            <a:r>
              <a:t>Public-safe portfolio. No real client names, private URLs, credentials, account IDs, IP addresses, or organization-owned source code.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84048"/>
            <a:ext cx="1115568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2800">
                <a:solidFill>
                  <a:srgbClr val="0F172A"/>
                </a:solidFill>
              </a:defRPr>
            </a:pPr>
            <a:r>
              <a:t>Core Project Experience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352" y="1005840"/>
            <a:ext cx="1078992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475569"/>
                </a:solidFill>
              </a:defRPr>
            </a:pPr>
            <a:r>
              <a:t>Public-safe project names used for resume, Naukri, LinkedIn, and GitHub portfolio.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463040"/>
            <a:ext cx="10789920" cy="43891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800"/>
              </a:spcAft>
              <a:defRPr sz="1400">
                <a:solidFill>
                  <a:srgbClr val="1E293B"/>
                </a:solidFill>
              </a:defRPr>
            </a:pPr>
            <a:r>
              <a:t>Smart Building Management Platform - on-prem to AWS EKS migration, Dockerization, Jenkins, ECR, ArgoCD, ALB ingress, Kubernetes health checks.</a:t>
            </a:r>
          </a:p>
          <a:p>
            <a:pPr>
              <a:spcAft>
                <a:spcPts val="800"/>
              </a:spcAft>
              <a:defRPr sz="1400">
                <a:solidFill>
                  <a:srgbClr val="1E293B"/>
                </a:solidFill>
              </a:defRPr>
            </a:pPr>
            <a:r>
              <a:t>IoT Healthcare Platform - AWS ECS/Fargate migration, container deployment flow, CloudWatch, ALB routing, support documentation.</a:t>
            </a:r>
          </a:p>
          <a:p>
            <a:pPr>
              <a:spcAft>
                <a:spcPts val="800"/>
              </a:spcAft>
              <a:defRPr sz="1400">
                <a:solidFill>
                  <a:srgbClr val="1E293B"/>
                </a:solidFill>
              </a:defRPr>
            </a:pPr>
            <a:r>
              <a:t>Fitness and Wellness Application - Windows Server/IIS and AWS hybrid deployment support with backup and rollback runbooks.</a:t>
            </a:r>
          </a:p>
          <a:p>
            <a:pPr>
              <a:spcAft>
                <a:spcPts val="800"/>
              </a:spcAft>
              <a:defRPr sz="1400">
                <a:solidFill>
                  <a:srgbClr val="1E293B"/>
                </a:solidFill>
              </a:defRPr>
            </a:pPr>
            <a:r>
              <a:t>Enterprise Automation Platform - infrastructure operations, monitoring improvements, deployment documentation, and production support.</a:t>
            </a:r>
          </a:p>
          <a:p>
            <a:pPr>
              <a:spcAft>
                <a:spcPts val="800"/>
              </a:spcAft>
              <a:defRPr sz="1400">
                <a:solidFill>
                  <a:srgbClr val="1E293B"/>
                </a:solidFill>
              </a:defRPr>
            </a:pPr>
            <a:r>
              <a:t>Digital Media Platform - Kubernetes monitoring, release validation, and support handover practices.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00800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64748B"/>
                </a:solidFill>
              </a:defRPr>
            </a:pPr>
            <a:r>
              <a:t>Public-safe portfolio. No real client names, private URLs, credentials, account IDs, IP addresses, or organization-owned source code.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84048"/>
            <a:ext cx="1115568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2800">
                <a:solidFill>
                  <a:srgbClr val="0F172A"/>
                </a:solidFill>
              </a:defRPr>
            </a:pPr>
            <a:r>
              <a:t>Architecture and Delivery Patterns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352" y="1005840"/>
            <a:ext cx="1078992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475569"/>
                </a:solidFill>
              </a:defRPr>
            </a:pPr>
            <a:r>
              <a:t>Representative delivery model used across public-safe case studies.</a:t>
            </a:r>
          </a:p>
        </p:txBody>
      </p:sp>
      <p:sp>
        <p:nvSpPr>
          <p:cNvPr id="4" name="Rectangle 3"/>
          <p:cNvSpPr/>
          <p:nvPr/>
        </p:nvSpPr>
        <p:spPr>
          <a:xfrm>
            <a:off x="594360" y="1417320"/>
            <a:ext cx="1920240" cy="960120"/>
          </a:xfrm>
          <a:prstGeom prst="rect">
            <a:avLst/>
          </a:prstGeom>
          <a:solidFill>
            <a:srgbClr val="F8FAFC"/>
          </a:solidFill>
          <a:ln>
            <a:solidFill>
              <a:srgbClr val="CBD5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58952" y="1554480"/>
            <a:ext cx="1591056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1400">
                <a:solidFill>
                  <a:srgbClr val="00786E"/>
                </a:solidFill>
              </a:defRPr>
            </a:pPr>
            <a:r>
              <a:t>Source</a:t>
            </a:r>
          </a:p>
          <a:p>
            <a:pPr>
              <a:defRPr sz="1100">
                <a:solidFill>
                  <a:srgbClr val="334155"/>
                </a:solidFill>
              </a:defRPr>
            </a:pPr>
            <a:r>
              <a:t>Application code and config</a:t>
            </a:r>
          </a:p>
        </p:txBody>
      </p:sp>
      <p:sp>
        <p:nvSpPr>
          <p:cNvPr id="6" name="Rectangle 5"/>
          <p:cNvSpPr/>
          <p:nvPr/>
        </p:nvSpPr>
        <p:spPr>
          <a:xfrm>
            <a:off x="2697480" y="1417320"/>
            <a:ext cx="1920240" cy="960120"/>
          </a:xfrm>
          <a:prstGeom prst="rect">
            <a:avLst/>
          </a:prstGeom>
          <a:solidFill>
            <a:srgbClr val="F8FAFC"/>
          </a:solidFill>
          <a:ln>
            <a:solidFill>
              <a:srgbClr val="CBD5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2862072" y="1554480"/>
            <a:ext cx="1591056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1400">
                <a:solidFill>
                  <a:srgbClr val="00786E"/>
                </a:solidFill>
              </a:defRPr>
            </a:pPr>
            <a:r>
              <a:t>CI</a:t>
            </a:r>
          </a:p>
          <a:p>
            <a:pPr>
              <a:defRPr sz="1100">
                <a:solidFill>
                  <a:srgbClr val="334155"/>
                </a:solidFill>
              </a:defRPr>
            </a:pPr>
            <a:r>
              <a:t>Jenkins build and validation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4800600" y="1417320"/>
            <a:ext cx="1920240" cy="960120"/>
          </a:xfrm>
          <a:prstGeom prst="rect">
            <a:avLst/>
          </a:prstGeom>
          <a:solidFill>
            <a:srgbClr val="F8FAFC"/>
          </a:solidFill>
          <a:ln>
            <a:solidFill>
              <a:srgbClr val="CBD5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965192" y="1554480"/>
            <a:ext cx="1591056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1400">
                <a:solidFill>
                  <a:srgbClr val="00786E"/>
                </a:solidFill>
              </a:defRPr>
            </a:pPr>
            <a:r>
              <a:t>Registry</a:t>
            </a:r>
          </a:p>
          <a:p>
            <a:pPr>
              <a:defRPr sz="1100">
                <a:solidFill>
                  <a:srgbClr val="334155"/>
                </a:solidFill>
              </a:defRPr>
            </a:pPr>
            <a:r>
              <a:t>Docker image to ECR</a:t>
            </a:r>
          </a:p>
        </p:txBody>
      </p:sp>
      <p:sp>
        <p:nvSpPr>
          <p:cNvPr id="10" name="Rectangle 9"/>
          <p:cNvSpPr/>
          <p:nvPr/>
        </p:nvSpPr>
        <p:spPr>
          <a:xfrm>
            <a:off x="6903720" y="1417320"/>
            <a:ext cx="1920240" cy="960120"/>
          </a:xfrm>
          <a:prstGeom prst="rect">
            <a:avLst/>
          </a:prstGeom>
          <a:solidFill>
            <a:srgbClr val="F8FAFC"/>
          </a:solidFill>
          <a:ln>
            <a:solidFill>
              <a:srgbClr val="CBD5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068312" y="1554480"/>
            <a:ext cx="1591056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1400">
                <a:solidFill>
                  <a:srgbClr val="00786E"/>
                </a:solidFill>
              </a:defRPr>
            </a:pPr>
            <a:r>
              <a:t>GitOps</a:t>
            </a:r>
          </a:p>
          <a:p>
            <a:pPr>
              <a:defRPr sz="1100">
                <a:solidFill>
                  <a:srgbClr val="334155"/>
                </a:solidFill>
              </a:defRPr>
            </a:pPr>
            <a:r>
              <a:t>ArgoCD sync</a:t>
            </a:r>
          </a:p>
        </p:txBody>
      </p:sp>
      <p:sp>
        <p:nvSpPr>
          <p:cNvPr id="12" name="Rectangle 11"/>
          <p:cNvSpPr/>
          <p:nvPr/>
        </p:nvSpPr>
        <p:spPr>
          <a:xfrm>
            <a:off x="9006840" y="1417320"/>
            <a:ext cx="1920240" cy="960120"/>
          </a:xfrm>
          <a:prstGeom prst="rect">
            <a:avLst/>
          </a:prstGeom>
          <a:solidFill>
            <a:srgbClr val="F8FAFC"/>
          </a:solidFill>
          <a:ln>
            <a:solidFill>
              <a:srgbClr val="CBD5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171432" y="1554480"/>
            <a:ext cx="1591056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1400">
                <a:solidFill>
                  <a:srgbClr val="00786E"/>
                </a:solidFill>
              </a:defRPr>
            </a:pPr>
            <a:r>
              <a:t>Runtime</a:t>
            </a:r>
          </a:p>
          <a:p>
            <a:pPr>
              <a:defRPr sz="1100">
                <a:solidFill>
                  <a:srgbClr val="334155"/>
                </a:solidFill>
              </a:defRPr>
            </a:pPr>
            <a:r>
              <a:t>EKS/ECS behind ALB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" y="2971800"/>
            <a:ext cx="10789920" cy="2468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800"/>
              </a:spcAft>
              <a:defRPr sz="1400">
                <a:solidFill>
                  <a:srgbClr val="1E293B"/>
                </a:solidFill>
              </a:defRPr>
            </a:pPr>
            <a:r>
              <a:t>Designed deployment workflows with environment-specific validation and rollback thinking.</a:t>
            </a:r>
          </a:p>
          <a:p>
            <a:pPr>
              <a:spcAft>
                <a:spcPts val="800"/>
              </a:spcAft>
              <a:defRPr sz="1400">
                <a:solidFill>
                  <a:srgbClr val="1E293B"/>
                </a:solidFill>
              </a:defRPr>
            </a:pPr>
            <a:r>
              <a:t>Added pod/service health visibility through liveness/readiness probes where applicable.</a:t>
            </a:r>
          </a:p>
          <a:p>
            <a:pPr>
              <a:spcAft>
                <a:spcPts val="800"/>
              </a:spcAft>
              <a:defRPr sz="1400">
                <a:solidFill>
                  <a:srgbClr val="1E293B"/>
                </a:solidFill>
              </a:defRPr>
            </a:pPr>
            <a:r>
              <a:t>Used CloudWatch logs and metrics to improve supportability and reduce manual troubleshooting.</a:t>
            </a:r>
          </a:p>
          <a:p>
            <a:pPr>
              <a:spcAft>
                <a:spcPts val="800"/>
              </a:spcAft>
              <a:defRPr sz="1400">
                <a:solidFill>
                  <a:srgbClr val="1E293B"/>
                </a:solidFill>
              </a:defRPr>
            </a:pPr>
            <a:r>
              <a:t>Prepared deployment notes, support handover, and operational runbooks for repeatable delivery.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2920" y="6400800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64748B"/>
                </a:solidFill>
              </a:defRPr>
            </a:pPr>
            <a:r>
              <a:t>Public-safe portfolio. No real client names, private URLs, credentials, account IDs, IP addresses, or organization-owned source code.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84048"/>
            <a:ext cx="1115568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2800">
                <a:solidFill>
                  <a:srgbClr val="0F172A"/>
                </a:solidFill>
              </a:defRPr>
            </a:pPr>
            <a:r>
              <a:t>Portfolio Links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352" y="1005840"/>
            <a:ext cx="1078992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475569"/>
                </a:solidFill>
              </a:defRPr>
            </a:pPr>
            <a:r>
              <a:t>Use these links in Naukri Online profile, Work sample, and Presentation sections.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325880"/>
            <a:ext cx="10789920" cy="43891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800"/>
              </a:spcAft>
              <a:defRPr sz="1400">
                <a:solidFill>
                  <a:srgbClr val="1E293B"/>
                </a:solidFill>
              </a:defRPr>
            </a:pPr>
            <a:r>
              <a:t>Portfolio: https://saurabhdindokar.github.io</a:t>
            </a:r>
          </a:p>
          <a:p>
            <a:pPr>
              <a:spcAft>
                <a:spcPts val="800"/>
              </a:spcAft>
              <a:defRPr sz="1400">
                <a:solidFill>
                  <a:srgbClr val="1E293B"/>
                </a:solidFill>
              </a:defRPr>
            </a:pPr>
            <a:r>
              <a:t>Project POCs: https://saurabhdindokar.github.io/project-pocs/</a:t>
            </a:r>
          </a:p>
          <a:p>
            <a:pPr>
              <a:spcAft>
                <a:spcPts val="800"/>
              </a:spcAft>
              <a:defRPr sz="1400">
                <a:solidFill>
                  <a:srgbClr val="1E293B"/>
                </a:solidFill>
              </a:defRPr>
            </a:pPr>
            <a:r>
              <a:t>Resume PDF: https://saurabhdindokar.github.io/resume/Saurabh_Dindokar_AWS_DevOps_Resume.pdf</a:t>
            </a:r>
          </a:p>
          <a:p>
            <a:pPr>
              <a:spcAft>
                <a:spcPts val="800"/>
              </a:spcAft>
              <a:defRPr sz="1400">
                <a:solidFill>
                  <a:srgbClr val="1E293B"/>
                </a:solidFill>
              </a:defRPr>
            </a:pPr>
            <a:r>
              <a:t>Presentation Page: https://saurabhdindokar.github.io/presentations/aws-devops-portfolio-presentation.html</a:t>
            </a:r>
          </a:p>
          <a:p>
            <a:pPr>
              <a:spcAft>
                <a:spcPts val="800"/>
              </a:spcAft>
              <a:defRPr sz="1400">
                <a:solidFill>
                  <a:srgbClr val="1E293B"/>
                </a:solidFill>
              </a:defRPr>
            </a:pPr>
            <a:r>
              <a:t>GitHub Profile: https://github.com/saurabhdindokar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00800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64748B"/>
                </a:solidFill>
              </a:defRPr>
            </a:pPr>
            <a:r>
              <a:t>Public-safe portfolio. No real client names, private URLs, credentials, account IDs, IP addresses, or organization-owned source code.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